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3" r:id="rId2"/>
    <p:sldId id="256" r:id="rId3"/>
    <p:sldId id="262" r:id="rId4"/>
    <p:sldId id="261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60"/>
  </p:normalViewPr>
  <p:slideViewPr>
    <p:cSldViewPr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565CE9-2412-4123-9F13-46E5DF53C0C9}" type="datetimeFigureOut">
              <a:rPr lang="ru-RU" smtClean="0"/>
              <a:pPr/>
              <a:t>22.06.2018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65BA2C-8D95-47B1-A59C-98FB01CE82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D%D0%B8%D0%BC%D0%B0%D0%BD%D0%B8%D0%B5" TargetMode="External"/><Relationship Id="rId2" Type="http://schemas.openxmlformats.org/officeDocument/2006/relationships/hyperlink" Target="https://ru.wikipedia.org/wiki/%D0%9F%D0%B0%D0%BC%D1%8F%D1%82%D1%8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AD%D0%BC%D0%BE%D1%86%D0%B8%D0%B8" TargetMode="External"/><Relationship Id="rId4" Type="http://schemas.openxmlformats.org/officeDocument/2006/relationships/hyperlink" Target="https://ru.wikipedia.org/wiki/%D0%9C%D1%8B%D1%88%D0%BB%D0%B5%D0%BD%D0%B8%D0%B5_(%D0%BF%D1%81%D0%B8%D1%85%D0%BE%D0%BB%D0%BE%D0%B3%D0%B8%D1%8F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43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 – ПЕДАГОГИЧЕСКАЯ ХАРАКТЕРИСТИКА </a:t>
            </a:r>
            <a:br>
              <a:rPr lang="ru-RU" dirty="0" smtClean="0"/>
            </a:br>
            <a:r>
              <a:rPr lang="ru-RU" dirty="0" smtClean="0"/>
              <a:t>ДЕТЕЙ С ЗПР</a:t>
            </a:r>
            <a:endParaRPr lang="ru-RU" dirty="0"/>
          </a:p>
        </p:txBody>
      </p:sp>
      <p:pic>
        <p:nvPicPr>
          <p:cNvPr id="1026" name="Picture 2" descr="http://padresybebes.es/wp-content/uploads/2017/05/02-1-425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4048125" cy="2143125"/>
          </a:xfrm>
          <a:prstGeom prst="rect">
            <a:avLst/>
          </a:prstGeom>
          <a:noFill/>
        </p:spPr>
      </p:pic>
      <p:pic>
        <p:nvPicPr>
          <p:cNvPr id="1028" name="Picture 4" descr="https://www.gotur.kz/images/profiles/img_tours/polotno/6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857629"/>
            <a:ext cx="4124322" cy="2200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3578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Учителю необходимо оказывать индивидуальный подход, оказывать помощь в объяснении учебного </a:t>
            </a:r>
            <a:r>
              <a:rPr lang="ru-RU" dirty="0" smtClean="0">
                <a:solidFill>
                  <a:schemeClr val="accent3"/>
                </a:solidFill>
              </a:rPr>
              <a:t>материала с использованием индивидуальных карточек в соответствии с учетом трудностей, так же опорные схемы, образцы решения задач и другое.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 Выполнять поэтапную проверку решения примеров, задач, упражнений, заданий.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Использовать </a:t>
            </a:r>
            <a:r>
              <a:rPr lang="ru-RU" dirty="0" smtClean="0">
                <a:solidFill>
                  <a:schemeClr val="accent3"/>
                </a:solidFill>
              </a:rPr>
              <a:t>на уроках игровую деятельность, наглядный и дидактический </a:t>
            </a:r>
            <a:r>
              <a:rPr lang="ru-RU" dirty="0" smtClean="0">
                <a:solidFill>
                  <a:schemeClr val="accent3"/>
                </a:solidFill>
              </a:rPr>
              <a:t>материал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(картинный план, опорные схемы, маршрутные листы).</a:t>
            </a:r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28641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Нужно находить способы облегчения решения трудных заданий, задавать наводящие и дополнительные вопросы, использовать </a:t>
            </a:r>
            <a:r>
              <a:rPr lang="ru-RU" dirty="0" smtClean="0">
                <a:solidFill>
                  <a:schemeClr val="accent3"/>
                </a:solidFill>
              </a:rPr>
              <a:t>на </a:t>
            </a:r>
            <a:r>
              <a:rPr lang="ru-RU" dirty="0" smtClean="0">
                <a:solidFill>
                  <a:schemeClr val="accent3"/>
                </a:solidFill>
              </a:rPr>
              <a:t>каждом этапе </a:t>
            </a:r>
            <a:r>
              <a:rPr lang="ru-RU" dirty="0" smtClean="0">
                <a:solidFill>
                  <a:schemeClr val="accent3"/>
                </a:solidFill>
              </a:rPr>
              <a:t>урока занимательные задания.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Темп </a:t>
            </a:r>
            <a:r>
              <a:rPr lang="ru-RU" dirty="0" smtClean="0">
                <a:solidFill>
                  <a:schemeClr val="accent3"/>
                </a:solidFill>
              </a:rPr>
              <a:t>на уроках не должен быть быстрым.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Обязательно переключать внимание ребенка с одного вида деятельности на другой.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Усложнять учебный материал стоит постепенно, дозировано.</a:t>
            </a:r>
          </a:p>
          <a:p>
            <a:pPr algn="l"/>
            <a:endParaRPr lang="ru-RU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57216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Очень важно говорить с ребенком спокойно, мягким и доброжелательным тоном. 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На </a:t>
            </a:r>
            <a:r>
              <a:rPr lang="ru-RU" dirty="0" smtClean="0">
                <a:solidFill>
                  <a:schemeClr val="accent3"/>
                </a:solidFill>
              </a:rPr>
              <a:t>каждом уроке необходимо проводить словарную работу.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Проговаривать задания вслух, давать четкую инструкцию (по необходимости с повтором).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Поощрять ребенка за его малейшие успехи, давать положительную оценку не только за успехи в учебе, но и за хорошее поведение (стараться не акцентировать внимание на отрицательных поступках</a:t>
            </a:r>
            <a:r>
              <a:rPr lang="ru-RU" dirty="0" smtClean="0">
                <a:solidFill>
                  <a:schemeClr val="accent3"/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1480"/>
            <a:ext cx="7854696" cy="535785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Особое внимание следует уделять обучению анализа образца: умение ориентироваться в задании, учить самостоятельному описанию образца с </a:t>
            </a:r>
            <a:r>
              <a:rPr lang="ru-RU" dirty="0" smtClean="0">
                <a:solidFill>
                  <a:schemeClr val="accent3"/>
                </a:solidFill>
              </a:rPr>
              <a:t>характеристикой всех его признаков.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Образец является опорой, наглядным примером для выполнения различных заданий.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Важно, чтобы ребенок обращался к образцу на каждом этапе своей деятельности, чтобы он сравнивал свою работу с образцом. «Получилось ли у меня, смог ли я сделать так, как в образце, правильно ли я выполнил ?» Такой вид деятельности с образцом позволит увидеть расхождения в выполнении задания и поможет найти и исправить ошибку.</a:t>
            </a:r>
            <a:endParaRPr lang="ru-RU" dirty="0" smtClean="0">
              <a:solidFill>
                <a:schemeClr val="accent3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7854696" cy="4695408"/>
          </a:xfrm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9600" dirty="0" smtClean="0">
              <a:solidFill>
                <a:schemeClr val="accent2"/>
              </a:solidFill>
            </a:endParaRPr>
          </a:p>
          <a:p>
            <a:pPr algn="ctr"/>
            <a:endParaRPr lang="ru-RU" sz="8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857256"/>
          </a:xfrm>
        </p:spPr>
        <p:txBody>
          <a:bodyPr/>
          <a:lstStyle/>
          <a:p>
            <a:pPr algn="ctr"/>
            <a:r>
              <a:rPr lang="ru-RU" dirty="0" smtClean="0"/>
              <a:t>Что такое ЗПР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26"/>
            <a:ext cx="7854696" cy="4786346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3"/>
                </a:solidFill>
              </a:rPr>
              <a:t>Заде́ржка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 err="1" smtClean="0">
                <a:solidFill>
                  <a:schemeClr val="accent3"/>
                </a:solidFill>
              </a:rPr>
              <a:t>психи́ческого</a:t>
            </a: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 err="1" smtClean="0">
                <a:solidFill>
                  <a:schemeClr val="accent3"/>
                </a:solidFill>
              </a:rPr>
              <a:t>разви́тия</a:t>
            </a:r>
            <a:r>
              <a:rPr lang="ru-RU" dirty="0" smtClean="0">
                <a:solidFill>
                  <a:schemeClr val="accent3"/>
                </a:solidFill>
              </a:rPr>
              <a:t> (сокр. ЗПР) — нарушение нормального темпа психического развития, когда отдельные психические функции (</a:t>
            </a:r>
            <a:r>
              <a:rPr lang="ru-RU" dirty="0" smtClean="0">
                <a:solidFill>
                  <a:schemeClr val="accent3"/>
                </a:solidFill>
                <a:hlinkClick r:id="rId2" tooltip="Память"/>
              </a:rPr>
              <a:t>память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3" tooltip="Внимание"/>
              </a:rPr>
              <a:t>внимание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4" tooltip="Мышление (психология)"/>
              </a:rPr>
              <a:t>мышление</a:t>
            </a:r>
            <a:r>
              <a:rPr lang="ru-RU" dirty="0" smtClean="0">
                <a:solidFill>
                  <a:schemeClr val="accent3"/>
                </a:solidFill>
              </a:rPr>
              <a:t>, </a:t>
            </a:r>
            <a:r>
              <a:rPr lang="ru-RU" dirty="0" smtClean="0">
                <a:solidFill>
                  <a:schemeClr val="accent3"/>
                </a:solidFill>
                <a:hlinkClick r:id="rId5" tooltip="Эмоции"/>
              </a:rPr>
              <a:t>эмоционально-волевая сфера</a:t>
            </a:r>
            <a:r>
              <a:rPr lang="ru-RU" dirty="0" smtClean="0">
                <a:solidFill>
                  <a:schemeClr val="accent3"/>
                </a:solidFill>
              </a:rPr>
              <a:t>) отстают в своём развитии от принятых психологических норм для данного возраста. ЗПР как психолого-педагогическая категория используется только в дошкольном и младшем школьном </a:t>
            </a:r>
            <a:r>
              <a:rPr lang="ru-RU" dirty="0" smtClean="0">
                <a:solidFill>
                  <a:schemeClr val="accent3"/>
                </a:solidFill>
              </a:rPr>
              <a:t>возрасте.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ЗПР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8579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i="1" dirty="0" smtClean="0">
                <a:solidFill>
                  <a:schemeClr val="accent3"/>
                </a:solidFill>
              </a:rPr>
              <a:t>1. </a:t>
            </a:r>
            <a:r>
              <a:rPr lang="ru-RU" b="1" i="1" dirty="0" smtClean="0">
                <a:solidFill>
                  <a:schemeClr val="accent3"/>
                </a:solidFill>
              </a:rPr>
              <a:t>Конституциональная ЗПР – эта задержка имеет форму, которую определяет наследственность. Для детей характерна гармоничная незрелость телосложения и одновременно психики. Ребёнок быстро забывает про обиды, настрой на игровую деятельность у него положительный, но нет мотивации на учебную деятельность. С самого начала учебного процесса ребёнок превращается в неуспевающего ученика. Он не разделяет оценки на хорошие и плохие, ученик радуется наличию тетради. Из-за незрелости интеллектуального развития у детей такого возраста недостаточно сформированы мыслительные операции: память, речь, слабый запас представлений об окружающем, о мире и знаний.</a:t>
            </a:r>
            <a:endParaRPr lang="ru-RU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28670"/>
            <a:ext cx="7854696" cy="571504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2. </a:t>
            </a:r>
            <a:r>
              <a:rPr lang="ru-RU" dirty="0" err="1" smtClean="0">
                <a:solidFill>
                  <a:schemeClr val="accent3"/>
                </a:solidFill>
              </a:rPr>
              <a:t>Самотогенная</a:t>
            </a:r>
            <a:r>
              <a:rPr lang="ru-RU" dirty="0" smtClean="0">
                <a:solidFill>
                  <a:schemeClr val="accent3"/>
                </a:solidFill>
              </a:rPr>
              <a:t> ЗПР – эта задержка случается вследствие перенесенных заболеваний (хронические инфекции, аллергия, дистрофия).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Дети в школе испытывают трудности в адаптации, тяжело привыкают к коллективу, плаксивы, капризны. Выполняют задания при четкой инструкции, нет желания преодолевать трудности в обучении. Наступает быстрое утомление, часто ответы детей в таком состоянии необдуманные.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3. Психогенная ЗПР – возникает при неблагоприятных условиях воспитания (недостаток материнского тепла, психическое давление на ребенка, </a:t>
            </a:r>
            <a:r>
              <a:rPr lang="ru-RU" dirty="0" err="1" smtClean="0">
                <a:solidFill>
                  <a:schemeClr val="accent3"/>
                </a:solidFill>
              </a:rPr>
              <a:t>обделенность</a:t>
            </a:r>
            <a:r>
              <a:rPr lang="ru-RU" dirty="0" smtClean="0">
                <a:solidFill>
                  <a:schemeClr val="accent3"/>
                </a:solidFill>
              </a:rPr>
              <a:t>)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В результате у ребенка низкая интеллектуальная мотивация, поверхностность эмоций, наблюдается несамостоятельность в поведении, безразличие в отношениях.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Такая задержка формируется в неблагополучных семьях. В семье за ребенком нет должного ухода, присмотра за ребенком, присутствует эмоциональное отторжение вместе с вседозволенностью.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66"/>
            <a:ext cx="7854696" cy="5857916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4. ЗПР </a:t>
            </a:r>
            <a:r>
              <a:rPr lang="ru-RU" dirty="0" err="1" smtClean="0">
                <a:solidFill>
                  <a:schemeClr val="accent3"/>
                </a:solidFill>
              </a:rPr>
              <a:t>церебрально</a:t>
            </a:r>
            <a:r>
              <a:rPr lang="ru-RU" dirty="0" smtClean="0">
                <a:solidFill>
                  <a:schemeClr val="accent3"/>
                </a:solidFill>
              </a:rPr>
              <a:t> – органического характера 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обусловлены локальным нарушением мозговых функций (патология при беременности, вирусный грипп у матери, алкоголизм и наркомания родителей, родовые травмы, асфиксия, инфекционные заболевания)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Ребенок тяжело усваивает учебный материал, в основном фрагментарно и быстро забывает его. Такие дети часто становятся неуспевающими.  У детей этого вида ЗПР пониженная работоспособность, плохая концентрация внимания и памяти, отставание в развитии. Учащиеся не могут взаимодействовать друг с другом, не соотносят свои эмоции с определенной ситуацией. Нуждаются в </a:t>
            </a:r>
            <a:r>
              <a:rPr lang="ru-RU" dirty="0" err="1" smtClean="0">
                <a:solidFill>
                  <a:schemeClr val="accent3"/>
                </a:solidFill>
              </a:rPr>
              <a:t>коррекционно</a:t>
            </a:r>
            <a:r>
              <a:rPr lang="ru-RU" dirty="0" smtClean="0">
                <a:solidFill>
                  <a:schemeClr val="accent3"/>
                </a:solidFill>
              </a:rPr>
              <a:t>- педагогической поддержке.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32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Психолого</a:t>
            </a:r>
            <a:r>
              <a:rPr lang="ru-RU" dirty="0" smtClean="0"/>
              <a:t> – педагогическая характеристика детей с ЗПР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8661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У детей с ЗПР отмечаются недостатки в мыслительной деятельности. Они испытывают трудности при решении арифметических задач как в простых, так и в сложных (в несколько действий), не справляются с решением задач на логическое мышление. Не могут установить взаимосвязь, сделать умозаключения. Тяжело осваивают навыки чтения и письма.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592935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Если обычные дети задают много вопросов относительно предметов и явлений окружающего мира, то у детей с ЗПР сниженный уровень познавательной активности, нет проявления любознательности, медлительные, пассивные, с замедленной речью, задают вопросы которые касаются лишь внешних свойств и явлений. Связаны такие проявления </a:t>
            </a:r>
            <a:r>
              <a:rPr lang="ru-RU" dirty="0" smtClean="0">
                <a:solidFill>
                  <a:schemeClr val="accent3"/>
                </a:solidFill>
              </a:rPr>
              <a:t>с </a:t>
            </a:r>
            <a:r>
              <a:rPr lang="ru-RU" dirty="0" err="1" smtClean="0">
                <a:solidFill>
                  <a:schemeClr val="accent3"/>
                </a:solidFill>
              </a:rPr>
              <a:t>несосредоточенностью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и не собранностью ребенка. Четко видна </a:t>
            </a:r>
            <a:r>
              <a:rPr lang="ru-RU" dirty="0" err="1" smtClean="0">
                <a:solidFill>
                  <a:schemeClr val="accent3"/>
                </a:solidFill>
              </a:rPr>
              <a:t>несформированность</a:t>
            </a:r>
            <a:r>
              <a:rPr lang="ru-RU" dirty="0" smtClean="0">
                <a:solidFill>
                  <a:schemeClr val="accent3"/>
                </a:solidFill>
              </a:rPr>
              <a:t> ориентировочного этапа мыслительной деятельности (не умеют решать ребусы, головоломки).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578647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3"/>
                </a:solidFill>
              </a:rPr>
              <a:t>Так же учебные трудности связаны с отклонениями в поведении. Ребенок может быть очень возбужденным, агрессивным, может вступать в конфликт с другими детьми. А может быть и наоборот, скованным, замкнутым, пугливым. 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В результате такого поведения ребенок может подвергаться насмешкам со стороны детей. Без помощи взрослого такой ребенок из </a:t>
            </a:r>
            <a:r>
              <a:rPr lang="ru-RU" dirty="0" err="1" smtClean="0">
                <a:solidFill>
                  <a:schemeClr val="accent3"/>
                </a:solidFill>
              </a:rPr>
              <a:t>дезадаптации</a:t>
            </a:r>
            <a:r>
              <a:rPr lang="ru-RU" dirty="0" smtClean="0">
                <a:solidFill>
                  <a:schemeClr val="accent3"/>
                </a:solidFill>
              </a:rPr>
              <a:t> самостоятельно выйти не может.</a:t>
            </a:r>
          </a:p>
          <a:p>
            <a:pPr algn="l"/>
            <a:r>
              <a:rPr lang="ru-RU" dirty="0" smtClean="0">
                <a:solidFill>
                  <a:schemeClr val="accent3"/>
                </a:solidFill>
              </a:rPr>
              <a:t>Задача учителя видеть не только особенности, проблемы ребенка, но и правильно оценивать возможности учащихся с ЗПР.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823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ПСИХОЛОГО – ПЕДАГОГИЧЕСКАЯ ХАРАКТЕРИСТИКА  ДЕТЕЙ С ЗПР</vt:lpstr>
      <vt:lpstr>Что такое ЗПР  </vt:lpstr>
      <vt:lpstr>Виды ЗПР</vt:lpstr>
      <vt:lpstr>Слайд 4</vt:lpstr>
      <vt:lpstr>Слайд 5</vt:lpstr>
      <vt:lpstr>Слайд 6</vt:lpstr>
      <vt:lpstr>Психолого – педагогическая характеристика детей с ЗПР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</dc:creator>
  <cp:lastModifiedBy>D</cp:lastModifiedBy>
  <cp:revision>29</cp:revision>
  <dcterms:created xsi:type="dcterms:W3CDTF">2018-06-21T02:44:18Z</dcterms:created>
  <dcterms:modified xsi:type="dcterms:W3CDTF">2018-06-22T19:40:47Z</dcterms:modified>
</cp:coreProperties>
</file>